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1"/>
  </p:notesMasterIdLst>
  <p:sldIdLst>
    <p:sldId id="339" r:id="rId6"/>
    <p:sldId id="340" r:id="rId7"/>
    <p:sldId id="553" r:id="rId8"/>
    <p:sldId id="554" r:id="rId9"/>
    <p:sldId id="55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94648"/>
  </p:normalViewPr>
  <p:slideViewPr>
    <p:cSldViewPr snapToGrid="0">
      <p:cViewPr varScale="1">
        <p:scale>
          <a:sx n="105" d="100"/>
          <a:sy n="105" d="100"/>
        </p:scale>
        <p:origin x="69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899E9-EF86-4F6B-A8BE-4DD23E3B22E8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6F9A2-527B-4093-A435-C8C84E445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3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latin typeface="Times" charset="0"/>
              </a:rPr>
              <a:pPr>
                <a:defRPr/>
              </a:pPr>
              <a:t>1</a:t>
            </a:fld>
            <a:endParaRPr lang="ru-Ru" altLang="en-US" sz="12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92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Подведение итогов первого дня для подготовки обучающихся к работе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C56F9A2-527B-4093-A435-C8C84E4452E0}" type="slidenum">
              <a:r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254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Напоминание о ряде документов и инструментов, доступных в NSCA 2.0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C56F9A2-527B-4093-A435-C8C84E4452E0}" type="slidenum">
              <a:r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372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При рассмотрении целей и повестки дня главное, на что следует обратить внимание сегодня, это то, что мы переходим от практических аспектов проведения оценки к сути NSCA 2.0 путем сопоставления, представления и анализа данных.  Здесь можно начать формулировать гипотезы о причинах снижения эффективности и определять точку расхождения между видимыми возможностями и фактической эффективностью.  В этом заключается вся суть NSCA 2.0.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57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2692D-B03F-4E8C-BF84-D8F6417D1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4D0595-6AF2-449D-B7A1-93BE09355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AB48D-081B-4742-9775-C598926F8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74443-9584-4353-93BB-F2D3828BD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58B2F-AC54-483B-9C7A-50A2AB6B9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4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E1BDA-69C0-4227-98F3-934D9AE2E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0E3D05-5E34-4A80-9E33-23145DD6A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3234E-468B-4C2B-8026-BEA92465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AE927-B3BB-409A-BADE-949A2EFCA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72F0F-A864-450A-8D0B-46667DE8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5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B18D5C-E7CF-432F-B84B-E0C142F4D7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C2105-D8E6-464D-ACD0-B31AC1542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AFA45-462C-4168-ABED-6ABDF587A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5DB5E-CA19-427F-B953-B5BC00F6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84221-204C-46E6-AF68-DCE091BE8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69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A1F2A-DF40-4712-8041-797F4B9C0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E5CE-2ED4-49FD-84EE-ABEF65642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607D-4637-48DD-B93E-EF6D13371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1A64B-9E7D-4EF8-A883-C74AA7D9F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95263-DBB8-4C1C-94ED-10A73B1F9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16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21EF4-2747-42D1-8262-50E5FCE26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9804B-2ADB-4DB6-9746-2A5EE4591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1A55A-86B1-4B35-8A1F-B66A81E1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D8BDD-1C12-483B-8E8E-0525F4550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90C6D-69DA-4DB6-929B-8D42001C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86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C6EE0-4359-451B-91C1-40D6A0F0B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FAEE0-0594-4CF3-B5B5-4456DC4461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3C50AF-C18F-48CD-A578-20BE3DB808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103C6-BF33-47E5-847A-560A0C0D9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FD7D1-D9D3-4722-83B7-654D9C3C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A9B9B-6AFB-49C0-90DC-5D52FAFB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0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80D1D-6D12-462D-99B7-3FA5FA400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1F70D-A3DF-43D6-BC98-0470064A2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ADB702-A8DA-429A-B324-AFBFD7855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B67F98-F5C9-421B-AA7D-20657E8F22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38C72-BAAC-48BD-BBC9-AF88ED44C0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E7E763-3F9E-42E1-9C47-320103BD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E179AC-A7F1-4062-8078-BF6F71EF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A567B2-FBA6-46E3-8097-CFB1D8C2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3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BF491-4EFE-4702-AC9E-93E86BD3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6C05DE-7245-435B-8704-1D7FABE12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BF93C-B6B3-4D37-B10F-A62272343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734DB3-0B81-4DD3-917C-1D2B3B4CF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1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96D5E8-DBDF-47D0-80CA-145D270FB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42BD02-7C9C-4B48-A612-66E01CBD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8FB6D5-8D45-47F9-88B2-70922463E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58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2CA13-67EA-481D-B0E1-6DF004E56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33B88-8E10-4170-BB68-1EBF4668F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7A5BC-F55B-4229-B12D-2C1D95197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7B450-EB01-49B8-AC21-6F282F44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FBCB1-3696-4CB1-B775-8BA98089F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48271-1179-45AD-8EB8-B56C23AE5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05AA8-6CBD-4953-8705-0803D53AA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25C7B3-217F-44A2-8947-840CB2DC04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163C7-B711-4A99-A017-BBF2701FF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87B26-DF1E-4E96-B0EE-ED5AE8351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5B9D2-CF21-49CC-8623-9807F2B36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F181A4-177B-47FF-9DCD-F058012C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71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656F11-BD07-42BF-A9F5-61108ADA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4C859-9455-4E73-B4B4-2B046029E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9BA67-EBFC-4D23-AA63-F4CC3A5D7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6D2F0-157A-4699-974E-911E7A554AF9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3CA27-B7F4-48DD-BBCD-C7A88370A6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C6531-DD8A-432B-ACCC-4B461C915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5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37B8672-6E2A-4BF5-BF74-092EC7F225A7}"/>
              </a:ext>
            </a:extLst>
          </p:cNvPr>
          <p:cNvSpPr/>
          <p:nvPr/>
        </p:nvSpPr>
        <p:spPr>
          <a:xfrm>
            <a:off x="243279" y="235473"/>
            <a:ext cx="11705443" cy="6479642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077200" cy="2462213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algn="l" rtl="0" eaLnBrk="1" hangingPunct="1"/>
            <a:endParaRPr lang="ru-Ru" altLang="en-US" sz="3200" dirty="0">
              <a:solidFill>
                <a:srgbClr val="FFFF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 eaLnBrk="1" hangingPunct="1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2:  Обзор дня и процесса</a:t>
            </a:r>
          </a:p>
          <a:p>
            <a:pPr algn="l" rtl="0" eaLnBrk="1" hangingPunct="1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58754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100" i="0" u="none" baseline="0">
                <a:solidFill>
                  <a:schemeClr val="bg1"/>
                </a:solidFill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333107429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>
            <a:extLst>
              <a:ext uri="{FF2B5EF4-FFF2-40B4-BE49-F238E27FC236}">
                <a16:creationId xmlns:a16="http://schemas.microsoft.com/office/drawing/2014/main" id="{7D9731FB-FCFD-4D02-98F5-257A8199E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1" y="508488"/>
            <a:ext cx="9372600" cy="1091711"/>
          </a:xfrm>
        </p:spPr>
        <p:txBody>
          <a:bodyPr/>
          <a:lstStyle/>
          <a:p>
            <a:pPr rtl="0" eaLnBrk="1" hangingPunct="1">
              <a:lnSpc>
                <a:spcPct val="100000"/>
              </a:lnSpc>
            </a:pPr>
            <a:r>
              <a:rPr lang="ru-Ru" sz="31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День 2: Подведение итогов первого дня </a:t>
            </a:r>
            <a:br>
              <a:rPr lang="ru-Ru" sz="32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FC2123-4C6E-470A-9B62-3546D3041D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779" y="1600199"/>
            <a:ext cx="11725944" cy="4800601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rtlCol="0">
            <a:noAutofit/>
          </a:bodyPr>
          <a:lstStyle/>
          <a:p>
            <a:pPr marL="2124984" lvl="1" indent="-600539" algn="l" defTabSz="1207331" rtl="0">
              <a:lnSpc>
                <a:spcPct val="12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История оценки национальной цепи поставок (NSCA)</a:t>
            </a:r>
          </a:p>
          <a:p>
            <a:pPr marL="2124984" lvl="1" indent="-600539" algn="l" defTabSz="1207331" rtl="0">
              <a:lnSpc>
                <a:spcPct val="12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Содержание инструмента</a:t>
            </a:r>
          </a:p>
          <a:p>
            <a:pPr marL="2124984" lvl="1" indent="-600539" algn="l" defTabSz="1207331" rtl="0">
              <a:lnSpc>
                <a:spcPct val="12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График реализации и необходимые ресурсы</a:t>
            </a:r>
          </a:p>
          <a:p>
            <a:pPr marL="2124984" lvl="1" indent="-600539" algn="l" defTabSz="1207331" rtl="0">
              <a:lnSpc>
                <a:spcPct val="12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Результаты, анализ и отчеты</a:t>
            </a:r>
          </a:p>
          <a:p>
            <a:pPr marL="2124984" lvl="1" indent="-600539" algn="l" defTabSz="1207331" rtl="0">
              <a:lnSpc>
                <a:spcPct val="12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Как использовать результаты</a:t>
            </a:r>
          </a:p>
          <a:p>
            <a:pPr marL="2124984" lvl="1" indent="-600539" algn="l" defTabSz="1207331" rtl="0">
              <a:lnSpc>
                <a:spcPct val="12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Упражнение для заинтересованных сторон</a:t>
            </a:r>
            <a:endParaRPr lang="ru-Ru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613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5789" y="135271"/>
            <a:ext cx="10431887" cy="626310"/>
          </a:xfrm>
        </p:spPr>
        <p:txBody>
          <a:bodyPr>
            <a:normAutofit fontScale="90000"/>
          </a:bodyPr>
          <a:lstStyle/>
          <a:p>
            <a:pPr algn="l" rtl="0">
              <a:lnSpc>
                <a:spcPct val="100000"/>
              </a:lnSpc>
            </a:pPr>
            <a:r>
              <a:rPr lang="ru-Ru" sz="3571" b="1" i="0" u="none" baseline="0">
                <a:solidFill>
                  <a:srgbClr val="C0000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NSCA 2.0 — информация для партнеров</a:t>
            </a:r>
            <a:endParaRPr lang="ru-Ru" sz="3571" b="1" dirty="0">
              <a:solidFill>
                <a:srgbClr val="C00000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957292" y="989167"/>
            <a:ext cx="8461736" cy="5442724"/>
            <a:chOff x="357188" y="1371600"/>
            <a:chExt cx="8529638" cy="5486400"/>
          </a:xfrm>
        </p:grpSpPr>
        <p:sp>
          <p:nvSpPr>
            <p:cNvPr id="23" name="Rounded Rectangle 22"/>
            <p:cNvSpPr/>
            <p:nvPr/>
          </p:nvSpPr>
          <p:spPr>
            <a:xfrm>
              <a:off x="357188" y="1371600"/>
              <a:ext cx="8529638" cy="5486400"/>
            </a:xfrm>
            <a:prstGeom prst="roundRect">
              <a:avLst>
                <a:gd name="adj" fmla="val 11459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tIns="0" rtlCol="0" anchor="t"/>
            <a:lstStyle/>
            <a:p>
              <a:pPr algn="ctr" rtl="0"/>
              <a:r>
                <a:rPr lang="ru-Ru" sz="1786" b="1" i="0" u="none" baseline="0">
                  <a:latin typeface="Arial" panose="020B0604020202020204" pitchFamily="34" charset="0"/>
                  <a:ea typeface="Gill Sans MT" panose="020B0502020104020203" pitchFamily="34" charset="0"/>
                  <a:cs typeface="Arial" panose="020B0604020202020204" pitchFamily="34" charset="0"/>
                </a:rPr>
                <a:t>NSCA 2.0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87697" y="1999887"/>
              <a:ext cx="7768606" cy="4700586"/>
              <a:chOff x="688645" y="1928815"/>
              <a:chExt cx="7768606" cy="4700586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688645" y="1928815"/>
                <a:ext cx="2466826" cy="4700586"/>
              </a:xfrm>
              <a:custGeom>
                <a:avLst/>
                <a:gdLst>
                  <a:gd name="connsiteX0" fmla="*/ 0 w 2466826"/>
                  <a:gd name="connsiteY0" fmla="*/ 246683 h 4943475"/>
                  <a:gd name="connsiteX1" fmla="*/ 246683 w 2466826"/>
                  <a:gd name="connsiteY1" fmla="*/ 0 h 4943475"/>
                  <a:gd name="connsiteX2" fmla="*/ 2220143 w 2466826"/>
                  <a:gd name="connsiteY2" fmla="*/ 0 h 4943475"/>
                  <a:gd name="connsiteX3" fmla="*/ 2466826 w 2466826"/>
                  <a:gd name="connsiteY3" fmla="*/ 246683 h 4943475"/>
                  <a:gd name="connsiteX4" fmla="*/ 2466826 w 2466826"/>
                  <a:gd name="connsiteY4" fmla="*/ 4696792 h 4943475"/>
                  <a:gd name="connsiteX5" fmla="*/ 2220143 w 2466826"/>
                  <a:gd name="connsiteY5" fmla="*/ 4943475 h 4943475"/>
                  <a:gd name="connsiteX6" fmla="*/ 246683 w 2466826"/>
                  <a:gd name="connsiteY6" fmla="*/ 4943475 h 4943475"/>
                  <a:gd name="connsiteX7" fmla="*/ 0 w 2466826"/>
                  <a:gd name="connsiteY7" fmla="*/ 4696792 h 4943475"/>
                  <a:gd name="connsiteX8" fmla="*/ 0 w 2466826"/>
                  <a:gd name="connsiteY8" fmla="*/ 246683 h 494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66826" h="4943475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ln>
                <a:solidFill>
                  <a:schemeClr val="accent4">
                    <a:lumMod val="65000"/>
                    <a:lumOff val="35000"/>
                  </a:schemeClr>
                </a:solidFill>
              </a:ln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5593" tIns="75593" rIns="75593" bIns="3508479" numCol="1" spcCol="1270" anchor="t" anchorCtr="0">
                <a:noAutofit/>
              </a:bodyPr>
              <a:lstStyle/>
              <a:p>
                <a:pPr algn="ctr" defTabSz="881910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Руководство пользователя</a:t>
                </a:r>
                <a:br>
                  <a:rPr lang="ru-Ru" sz="1600" b="1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ru-Ru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3338586" y="1928815"/>
                <a:ext cx="2466826" cy="4700586"/>
              </a:xfrm>
              <a:custGeom>
                <a:avLst/>
                <a:gdLst>
                  <a:gd name="connsiteX0" fmla="*/ 0 w 2466826"/>
                  <a:gd name="connsiteY0" fmla="*/ 246683 h 4943475"/>
                  <a:gd name="connsiteX1" fmla="*/ 246683 w 2466826"/>
                  <a:gd name="connsiteY1" fmla="*/ 0 h 4943475"/>
                  <a:gd name="connsiteX2" fmla="*/ 2220143 w 2466826"/>
                  <a:gd name="connsiteY2" fmla="*/ 0 h 4943475"/>
                  <a:gd name="connsiteX3" fmla="*/ 2466826 w 2466826"/>
                  <a:gd name="connsiteY3" fmla="*/ 246683 h 4943475"/>
                  <a:gd name="connsiteX4" fmla="*/ 2466826 w 2466826"/>
                  <a:gd name="connsiteY4" fmla="*/ 4696792 h 4943475"/>
                  <a:gd name="connsiteX5" fmla="*/ 2220143 w 2466826"/>
                  <a:gd name="connsiteY5" fmla="*/ 4943475 h 4943475"/>
                  <a:gd name="connsiteX6" fmla="*/ 246683 w 2466826"/>
                  <a:gd name="connsiteY6" fmla="*/ 4943475 h 4943475"/>
                  <a:gd name="connsiteX7" fmla="*/ 0 w 2466826"/>
                  <a:gd name="connsiteY7" fmla="*/ 4696792 h 4943475"/>
                  <a:gd name="connsiteX8" fmla="*/ 0 w 2466826"/>
                  <a:gd name="connsiteY8" fmla="*/ 246683 h 494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66826" h="4943475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ln>
                <a:solidFill>
                  <a:schemeClr val="accent4">
                    <a:lumMod val="65000"/>
                    <a:lumOff val="35000"/>
                  </a:schemeClr>
                </a:solidFill>
              </a:ln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5593" tIns="75593" rIns="75593" bIns="3508479" numCol="1" spcCol="1270" anchor="t" anchorCtr="0">
                <a:noAutofit/>
              </a:bodyPr>
              <a:lstStyle/>
              <a:p>
                <a:pPr algn="ctr" defTabSz="881910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Набор инструментов</a:t>
                </a:r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5990425" y="1928815"/>
                <a:ext cx="2466826" cy="4700586"/>
              </a:xfrm>
              <a:custGeom>
                <a:avLst/>
                <a:gdLst>
                  <a:gd name="connsiteX0" fmla="*/ 0 w 2466826"/>
                  <a:gd name="connsiteY0" fmla="*/ 246683 h 4943475"/>
                  <a:gd name="connsiteX1" fmla="*/ 246683 w 2466826"/>
                  <a:gd name="connsiteY1" fmla="*/ 0 h 4943475"/>
                  <a:gd name="connsiteX2" fmla="*/ 2220143 w 2466826"/>
                  <a:gd name="connsiteY2" fmla="*/ 0 h 4943475"/>
                  <a:gd name="connsiteX3" fmla="*/ 2466826 w 2466826"/>
                  <a:gd name="connsiteY3" fmla="*/ 246683 h 4943475"/>
                  <a:gd name="connsiteX4" fmla="*/ 2466826 w 2466826"/>
                  <a:gd name="connsiteY4" fmla="*/ 4696792 h 4943475"/>
                  <a:gd name="connsiteX5" fmla="*/ 2220143 w 2466826"/>
                  <a:gd name="connsiteY5" fmla="*/ 4943475 h 4943475"/>
                  <a:gd name="connsiteX6" fmla="*/ 246683 w 2466826"/>
                  <a:gd name="connsiteY6" fmla="*/ 4943475 h 4943475"/>
                  <a:gd name="connsiteX7" fmla="*/ 0 w 2466826"/>
                  <a:gd name="connsiteY7" fmla="*/ 4696792 h 4943475"/>
                  <a:gd name="connsiteX8" fmla="*/ 0 w 2466826"/>
                  <a:gd name="connsiteY8" fmla="*/ 246683 h 494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66826" h="4943475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ln>
                <a:solidFill>
                  <a:schemeClr val="accent4">
                    <a:lumMod val="65000"/>
                    <a:lumOff val="35000"/>
                  </a:schemeClr>
                </a:solidFill>
              </a:ln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5593" tIns="75593" rIns="75593" bIns="3508479" numCol="1" spcCol="1270" anchor="t" anchorCtr="0">
                <a:noAutofit/>
              </a:bodyPr>
              <a:lstStyle/>
              <a:p>
                <a:pPr algn="ctr" defTabSz="881910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Инструмент</a:t>
                </a: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932483" y="2589624"/>
              <a:ext cx="1974408" cy="4036007"/>
              <a:chOff x="932483" y="2412631"/>
              <a:chExt cx="1974408" cy="4127212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932483" y="2412631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Введение/</a:t>
                </a:r>
              </a:p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Справочная информация</a:t>
                </a:r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33431" y="3324242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Планирование и подготовка</a:t>
                </a: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932483" y="4132136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Сбор данных</a:t>
                </a:r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933431" y="4973079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Анализ</a:t>
                </a: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933431" y="5794727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Отчетность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585269" y="2557861"/>
              <a:ext cx="4625298" cy="4071540"/>
              <a:chOff x="3585269" y="2557861"/>
              <a:chExt cx="4625298" cy="4071540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3585269" y="2557861"/>
                <a:ext cx="1973460" cy="1265367"/>
              </a:xfrm>
              <a:custGeom>
                <a:avLst/>
                <a:gdLst>
                  <a:gd name="connsiteX0" fmla="*/ 0 w 1973460"/>
                  <a:gd name="connsiteY0" fmla="*/ 97119 h 971194"/>
                  <a:gd name="connsiteX1" fmla="*/ 97119 w 1973460"/>
                  <a:gd name="connsiteY1" fmla="*/ 0 h 971194"/>
                  <a:gd name="connsiteX2" fmla="*/ 1876341 w 1973460"/>
                  <a:gd name="connsiteY2" fmla="*/ 0 h 971194"/>
                  <a:gd name="connsiteX3" fmla="*/ 1973460 w 1973460"/>
                  <a:gd name="connsiteY3" fmla="*/ 97119 h 971194"/>
                  <a:gd name="connsiteX4" fmla="*/ 1973460 w 1973460"/>
                  <a:gd name="connsiteY4" fmla="*/ 874075 h 971194"/>
                  <a:gd name="connsiteX5" fmla="*/ 1876341 w 1973460"/>
                  <a:gd name="connsiteY5" fmla="*/ 971194 h 971194"/>
                  <a:gd name="connsiteX6" fmla="*/ 97119 w 1973460"/>
                  <a:gd name="connsiteY6" fmla="*/ 971194 h 971194"/>
                  <a:gd name="connsiteX7" fmla="*/ 0 w 1973460"/>
                  <a:gd name="connsiteY7" fmla="*/ 874075 h 971194"/>
                  <a:gd name="connsiteX8" fmla="*/ 0 w 1973460"/>
                  <a:gd name="connsiteY8" fmla="*/ 97119 h 971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971194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8456" tIns="50897" rIns="58456" bIns="50897" numCol="1" spcCol="1270" anchor="t" anchorCtr="0">
                <a:noAutofit/>
              </a:bodyPr>
              <a:lstStyle/>
              <a:p>
                <a:pPr algn="l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Инструменты оценки</a:t>
                </a:r>
              </a:p>
              <a:p>
                <a:pPr marL="56695" lvl="1" indent="-56695" algn="l" defTabSz="396860" rtl="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Инструменты планирования</a:t>
                </a:r>
              </a:p>
              <a:p>
                <a:pPr marL="56695" lvl="1" indent="-56695" algn="l" defTabSz="396860" rtl="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Документы обучения</a:t>
                </a:r>
              </a:p>
              <a:p>
                <a:pPr marL="56695" lvl="1" indent="-56695" algn="l" defTabSz="396860" rtl="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Указания по сбору данных</a:t>
                </a:r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3585269" y="3903599"/>
                <a:ext cx="1973460" cy="893163"/>
              </a:xfrm>
              <a:custGeom>
                <a:avLst/>
                <a:gdLst>
                  <a:gd name="connsiteX0" fmla="*/ 0 w 1973460"/>
                  <a:gd name="connsiteY0" fmla="*/ 97119 h 971194"/>
                  <a:gd name="connsiteX1" fmla="*/ 97119 w 1973460"/>
                  <a:gd name="connsiteY1" fmla="*/ 0 h 971194"/>
                  <a:gd name="connsiteX2" fmla="*/ 1876341 w 1973460"/>
                  <a:gd name="connsiteY2" fmla="*/ 0 h 971194"/>
                  <a:gd name="connsiteX3" fmla="*/ 1973460 w 1973460"/>
                  <a:gd name="connsiteY3" fmla="*/ 97119 h 971194"/>
                  <a:gd name="connsiteX4" fmla="*/ 1973460 w 1973460"/>
                  <a:gd name="connsiteY4" fmla="*/ 874075 h 971194"/>
                  <a:gd name="connsiteX5" fmla="*/ 1876341 w 1973460"/>
                  <a:gd name="connsiteY5" fmla="*/ 971194 h 971194"/>
                  <a:gd name="connsiteX6" fmla="*/ 97119 w 1973460"/>
                  <a:gd name="connsiteY6" fmla="*/ 971194 h 971194"/>
                  <a:gd name="connsiteX7" fmla="*/ 0 w 1973460"/>
                  <a:gd name="connsiteY7" fmla="*/ 874075 h 971194"/>
                  <a:gd name="connsiteX8" fmla="*/ 0 w 1973460"/>
                  <a:gd name="connsiteY8" fmla="*/ 97119 h 971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971194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8456" tIns="50897" rIns="58456" bIns="50897" numCol="1" spcCol="1270" anchor="t" anchorCtr="0">
                <a:noAutofit/>
              </a:bodyPr>
              <a:lstStyle/>
              <a:p>
                <a:pPr algn="l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Инструменты отчетности</a:t>
                </a:r>
              </a:p>
              <a:p>
                <a:pPr marL="56695" lvl="1" indent="-56695" algn="l" defTabSz="396860" rtl="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Шаблоны</a:t>
                </a:r>
              </a:p>
              <a:p>
                <a:pPr marL="56695" lvl="1" indent="-56695" algn="l" defTabSz="396860" rtl="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Руководства по анализу</a:t>
                </a:r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3585269" y="4919997"/>
                <a:ext cx="1973460" cy="1708344"/>
              </a:xfrm>
              <a:custGeom>
                <a:avLst/>
                <a:gdLst>
                  <a:gd name="connsiteX0" fmla="*/ 0 w 1973460"/>
                  <a:gd name="connsiteY0" fmla="*/ 97119 h 971194"/>
                  <a:gd name="connsiteX1" fmla="*/ 97119 w 1973460"/>
                  <a:gd name="connsiteY1" fmla="*/ 0 h 971194"/>
                  <a:gd name="connsiteX2" fmla="*/ 1876341 w 1973460"/>
                  <a:gd name="connsiteY2" fmla="*/ 0 h 971194"/>
                  <a:gd name="connsiteX3" fmla="*/ 1973460 w 1973460"/>
                  <a:gd name="connsiteY3" fmla="*/ 97119 h 971194"/>
                  <a:gd name="connsiteX4" fmla="*/ 1973460 w 1973460"/>
                  <a:gd name="connsiteY4" fmla="*/ 874075 h 971194"/>
                  <a:gd name="connsiteX5" fmla="*/ 1876341 w 1973460"/>
                  <a:gd name="connsiteY5" fmla="*/ 971194 h 971194"/>
                  <a:gd name="connsiteX6" fmla="*/ 97119 w 1973460"/>
                  <a:gd name="connsiteY6" fmla="*/ 971194 h 971194"/>
                  <a:gd name="connsiteX7" fmla="*/ 0 w 1973460"/>
                  <a:gd name="connsiteY7" fmla="*/ 874075 h 971194"/>
                  <a:gd name="connsiteX8" fmla="*/ 0 w 1973460"/>
                  <a:gd name="connsiteY8" fmla="*/ 97119 h 971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971194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8456" tIns="50897" rIns="58456" bIns="50897" numCol="1" spcCol="1270" anchor="t" anchorCtr="0">
                <a:noAutofit/>
              </a:bodyPr>
              <a:lstStyle/>
              <a:p>
                <a:pPr algn="l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Инструменты исследования</a:t>
                </a:r>
              </a:p>
              <a:p>
                <a:pPr marL="56695" lvl="1" indent="-56695" algn="l" defTabSz="396860" rtl="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Перечень и определения КПЭ</a:t>
                </a:r>
              </a:p>
              <a:p>
                <a:pPr marL="56695" lvl="1" indent="-56695" algn="l" defTabSz="396860" rtl="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Модель СММ (функции, уровни обслуживания и пр.)</a:t>
                </a:r>
              </a:p>
              <a:p>
                <a:pPr marL="56695" lvl="1" indent="-56695" algn="l" defTabSz="396860" rtl="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Указания по проведению исследования</a:t>
                </a:r>
              </a:p>
              <a:p>
                <a:pPr marL="56695" lvl="1" indent="-56695" algn="l" defTabSz="396860" rtl="0"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ru-Ru" sz="1000" b="0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Планы анализа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6237107" y="2589624"/>
                <a:ext cx="1973460" cy="938294"/>
              </a:xfrm>
              <a:custGeom>
                <a:avLst/>
                <a:gdLst>
                  <a:gd name="connsiteX0" fmla="*/ 0 w 1973460"/>
                  <a:gd name="connsiteY0" fmla="*/ 72016 h 720159"/>
                  <a:gd name="connsiteX1" fmla="*/ 72016 w 1973460"/>
                  <a:gd name="connsiteY1" fmla="*/ 0 h 720159"/>
                  <a:gd name="connsiteX2" fmla="*/ 1901444 w 1973460"/>
                  <a:gd name="connsiteY2" fmla="*/ 0 h 720159"/>
                  <a:gd name="connsiteX3" fmla="*/ 1973460 w 1973460"/>
                  <a:gd name="connsiteY3" fmla="*/ 72016 h 720159"/>
                  <a:gd name="connsiteX4" fmla="*/ 1973460 w 1973460"/>
                  <a:gd name="connsiteY4" fmla="*/ 648143 h 720159"/>
                  <a:gd name="connsiteX5" fmla="*/ 1901444 w 1973460"/>
                  <a:gd name="connsiteY5" fmla="*/ 720159 h 720159"/>
                  <a:gd name="connsiteX6" fmla="*/ 72016 w 1973460"/>
                  <a:gd name="connsiteY6" fmla="*/ 720159 h 720159"/>
                  <a:gd name="connsiteX7" fmla="*/ 0 w 1973460"/>
                  <a:gd name="connsiteY7" fmla="*/ 648143 h 720159"/>
                  <a:gd name="connsiteX8" fmla="*/ 0 w 1973460"/>
                  <a:gd name="connsiteY8" fmla="*/ 72016 h 72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720159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1163" tIns="43603" rIns="51163" bIns="43603" numCol="1" spcCol="1270" anchor="ctr" anchorCtr="0">
                <a:noAutofit/>
              </a:bodyPr>
              <a:lstStyle/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Код SurveyCTO</a:t>
                </a:r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6237107" y="3634170"/>
                <a:ext cx="1973460" cy="938294"/>
              </a:xfrm>
              <a:custGeom>
                <a:avLst/>
                <a:gdLst>
                  <a:gd name="connsiteX0" fmla="*/ 0 w 1973460"/>
                  <a:gd name="connsiteY0" fmla="*/ 72016 h 720159"/>
                  <a:gd name="connsiteX1" fmla="*/ 72016 w 1973460"/>
                  <a:gd name="connsiteY1" fmla="*/ 0 h 720159"/>
                  <a:gd name="connsiteX2" fmla="*/ 1901444 w 1973460"/>
                  <a:gd name="connsiteY2" fmla="*/ 0 h 720159"/>
                  <a:gd name="connsiteX3" fmla="*/ 1973460 w 1973460"/>
                  <a:gd name="connsiteY3" fmla="*/ 72016 h 720159"/>
                  <a:gd name="connsiteX4" fmla="*/ 1973460 w 1973460"/>
                  <a:gd name="connsiteY4" fmla="*/ 648143 h 720159"/>
                  <a:gd name="connsiteX5" fmla="*/ 1901444 w 1973460"/>
                  <a:gd name="connsiteY5" fmla="*/ 720159 h 720159"/>
                  <a:gd name="connsiteX6" fmla="*/ 72016 w 1973460"/>
                  <a:gd name="connsiteY6" fmla="*/ 720159 h 720159"/>
                  <a:gd name="connsiteX7" fmla="*/ 0 w 1973460"/>
                  <a:gd name="connsiteY7" fmla="*/ 648143 h 720159"/>
                  <a:gd name="connsiteX8" fmla="*/ 0 w 1973460"/>
                  <a:gd name="connsiteY8" fmla="*/ 72016 h 72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720159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1163" tIns="43603" rIns="51163" bIns="43603" numCol="1" spcCol="1270" anchor="ctr" anchorCtr="0">
                <a:noAutofit/>
              </a:bodyPr>
              <a:lstStyle/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Распечатываемые экземпляры исследований</a:t>
                </a:r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6236160" y="4678716"/>
                <a:ext cx="1973460" cy="938294"/>
              </a:xfrm>
              <a:custGeom>
                <a:avLst/>
                <a:gdLst>
                  <a:gd name="connsiteX0" fmla="*/ 0 w 1973460"/>
                  <a:gd name="connsiteY0" fmla="*/ 72016 h 720159"/>
                  <a:gd name="connsiteX1" fmla="*/ 72016 w 1973460"/>
                  <a:gd name="connsiteY1" fmla="*/ 0 h 720159"/>
                  <a:gd name="connsiteX2" fmla="*/ 1901444 w 1973460"/>
                  <a:gd name="connsiteY2" fmla="*/ 0 h 720159"/>
                  <a:gd name="connsiteX3" fmla="*/ 1973460 w 1973460"/>
                  <a:gd name="connsiteY3" fmla="*/ 72016 h 720159"/>
                  <a:gd name="connsiteX4" fmla="*/ 1973460 w 1973460"/>
                  <a:gd name="connsiteY4" fmla="*/ 648143 h 720159"/>
                  <a:gd name="connsiteX5" fmla="*/ 1901444 w 1973460"/>
                  <a:gd name="connsiteY5" fmla="*/ 720159 h 720159"/>
                  <a:gd name="connsiteX6" fmla="*/ 72016 w 1973460"/>
                  <a:gd name="connsiteY6" fmla="*/ 720159 h 720159"/>
                  <a:gd name="connsiteX7" fmla="*/ 0 w 1973460"/>
                  <a:gd name="connsiteY7" fmla="*/ 648143 h 720159"/>
                  <a:gd name="connsiteX8" fmla="*/ 0 w 1973460"/>
                  <a:gd name="connsiteY8" fmla="*/ 72016 h 72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720159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1163" tIns="43603" rIns="51163" bIns="43603" numCol="1" spcCol="1270" anchor="ctr" anchorCtr="0">
                <a:noAutofit/>
              </a:bodyPr>
              <a:lstStyle/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Главная анкета по модели технологической зрелости (СММ)</a:t>
                </a:r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6237107" y="5691107"/>
                <a:ext cx="1973460" cy="938294"/>
              </a:xfrm>
              <a:custGeom>
                <a:avLst/>
                <a:gdLst>
                  <a:gd name="connsiteX0" fmla="*/ 0 w 1973460"/>
                  <a:gd name="connsiteY0" fmla="*/ 72016 h 720159"/>
                  <a:gd name="connsiteX1" fmla="*/ 72016 w 1973460"/>
                  <a:gd name="connsiteY1" fmla="*/ 0 h 720159"/>
                  <a:gd name="connsiteX2" fmla="*/ 1901444 w 1973460"/>
                  <a:gd name="connsiteY2" fmla="*/ 0 h 720159"/>
                  <a:gd name="connsiteX3" fmla="*/ 1973460 w 1973460"/>
                  <a:gd name="connsiteY3" fmla="*/ 72016 h 720159"/>
                  <a:gd name="connsiteX4" fmla="*/ 1973460 w 1973460"/>
                  <a:gd name="connsiteY4" fmla="*/ 648143 h 720159"/>
                  <a:gd name="connsiteX5" fmla="*/ 1901444 w 1973460"/>
                  <a:gd name="connsiteY5" fmla="*/ 720159 h 720159"/>
                  <a:gd name="connsiteX6" fmla="*/ 72016 w 1973460"/>
                  <a:gd name="connsiteY6" fmla="*/ 720159 h 720159"/>
                  <a:gd name="connsiteX7" fmla="*/ 0 w 1973460"/>
                  <a:gd name="connsiteY7" fmla="*/ 648143 h 720159"/>
                  <a:gd name="connsiteX8" fmla="*/ 0 w 1973460"/>
                  <a:gd name="connsiteY8" fmla="*/ 72016 h 72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720159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1163" tIns="43603" rIns="51163" bIns="43603" numCol="1" spcCol="1270" anchor="ctr" anchorCtr="0">
                <a:noAutofit/>
              </a:bodyPr>
              <a:lstStyle/>
              <a:p>
                <a:pPr algn="ctr" defTabSz="529146" rtl="0"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000" b="1" i="0" u="none" baseline="0">
                    <a:latin typeface="Arial" panose="020B0604020202020204" pitchFamily="34" charset="0"/>
                    <a:ea typeface="Gill Sans MT" panose="020B0502020104020203" pitchFamily="34" charset="0"/>
                    <a:cs typeface="Arial" panose="020B0604020202020204" pitchFamily="34" charset="0"/>
                  </a:rPr>
                  <a:t>Инструмент сбора КПЭ</a:t>
                </a:r>
              </a:p>
            </p:txBody>
          </p: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 algn="r" rtl="0"/>
              <a:t>3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7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105" y="352368"/>
            <a:ext cx="10363200" cy="580800"/>
          </a:xfrm>
        </p:spPr>
        <p:txBody>
          <a:bodyPr/>
          <a:lstStyle/>
          <a:p>
            <a:pPr marL="58738" lvl="1" indent="-1588" algn="l" defTabSz="912778" rtl="0">
              <a:spcBef>
                <a:spcPct val="20000"/>
              </a:spcBef>
              <a:spcAft>
                <a:spcPct val="0"/>
              </a:spcAft>
            </a:pPr>
            <a:r>
              <a:rPr lang="ru-Ru" sz="32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</a:t>
            </a: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9779"/>
            <a:ext cx="10515600" cy="4351338"/>
          </a:xfrm>
        </p:spPr>
        <p:txBody>
          <a:bodyPr>
            <a:noAutofit/>
          </a:bodyPr>
          <a:lstStyle/>
          <a:p>
            <a:pPr marL="457182" lvl="1" indent="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Полностью понять</a:t>
            </a:r>
            <a:endParaRPr lang="ru-Ru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</a:pPr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инструмент СММ, используемый для оценки национальной цепи поставок, включая его подробное содержание и структуру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КПЭ оценки национальной цепи поставок, их определения и способы измерения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Аналитические возможности оценки национальной цепи поставок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078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332066"/>
            <a:ext cx="10363200" cy="5808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Повестка дня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008185"/>
            <a:ext cx="11010900" cy="3903784"/>
          </a:xfrm>
        </p:spPr>
        <p:txBody>
          <a:bodyPr>
            <a:noAutofit/>
          </a:bodyPr>
          <a:lstStyle/>
          <a:p>
            <a:pPr marL="741334" lvl="1" indent="-284152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u-Ru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382" lvl="1" indent="-45720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Обзор СММ, функции, структура, оценка и анализ </a:t>
            </a:r>
            <a:r>
              <a:rPr lang="ru-Ru" sz="3200" b="0" i="0" u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marL="914382" lvl="1" indent="-45720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Обзор КПЭ, баллы, расчеты и анализ </a:t>
            </a:r>
            <a:r>
              <a:rPr lang="ru-Ru" sz="3200" b="0" i="0" u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marL="914382" lvl="1" indent="-457200" algn="l" defTabSz="912778" rtl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3200" b="0" i="0" u="none" baseline="0">
                <a:latin typeface="Arial" panose="020B0604020202020204" pitchFamily="34" charset="0"/>
                <a:cs typeface="Arial" panose="020B0604020202020204" pitchFamily="34" charset="0"/>
              </a:rPr>
              <a:t>Начало обсуждения видов анализа, которые могут быть проведены в рамках оценки NSCA (продолжение завтра)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th-TH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</a:rPr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08/08/65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F6B5FA-4F54-4748-9923-658B0CC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3692769" y="5442133"/>
            <a:ext cx="4169508" cy="3776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60470" indent="-214827"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2908" indent="-171622"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08551" indent="-171622"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54195" indent="-171622"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99838" indent="-171622" eaLnBrk="0" fontAlgn="base" hangingPunct="0">
              <a:spcBef>
                <a:spcPct val="0"/>
              </a:spcBef>
              <a:spcAft>
                <a:spcPct val="0"/>
              </a:spcAft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45481" indent="-171622" eaLnBrk="0" fontAlgn="base" hangingPunct="0">
              <a:spcBef>
                <a:spcPct val="0"/>
              </a:spcBef>
              <a:spcAft>
                <a:spcPct val="0"/>
              </a:spcAft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91124" indent="-171622" eaLnBrk="0" fontAlgn="base" hangingPunct="0">
              <a:spcBef>
                <a:spcPct val="0"/>
              </a:spcBef>
              <a:spcAft>
                <a:spcPct val="0"/>
              </a:spcAft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936767" indent="-171622" eaLnBrk="0" fontAlgn="base" hangingPunct="0">
              <a:spcBef>
                <a:spcPct val="0"/>
              </a:spcBef>
              <a:spcAft>
                <a:spcPct val="0"/>
              </a:spcAft>
              <a:defRPr sz="2117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* включая практические занятия</a:t>
            </a:r>
            <a:endParaRPr kumimoji="0" lang="ru-Ru" altLang="en-US" sz="700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27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19606A-7E7E-4C02-A8F7-E4B900014716}">
  <ds:schemaRefs>
    <ds:schemaRef ds:uri="http://schemas.microsoft.com/office/2006/metadata/properties"/>
    <ds:schemaRef ds:uri="http://schemas.microsoft.com/office/infopath/2007/PartnerControls"/>
    <ds:schemaRef ds:uri="8d7096d6-fc66-4344-9e3f-2445529a09f6"/>
  </ds:schemaRefs>
</ds:datastoreItem>
</file>

<file path=customXml/itemProps2.xml><?xml version="1.0" encoding="utf-8"?>
<ds:datastoreItem xmlns:ds="http://schemas.openxmlformats.org/officeDocument/2006/customXml" ds:itemID="{C591C921-93C9-4015-B0F8-01E8A4A0E80E}"/>
</file>

<file path=customXml/itemProps3.xml><?xml version="1.0" encoding="utf-8"?>
<ds:datastoreItem xmlns:ds="http://schemas.openxmlformats.org/officeDocument/2006/customXml" ds:itemID="{52804306-7D66-42FE-B75C-76C3E4C6F51C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D15CF918-5E60-407B-A206-59C3BC8140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335</Words>
  <Application>Microsoft Office PowerPoint</Application>
  <PresentationFormat>Widescreen</PresentationFormat>
  <Paragraphs>64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</vt:lpstr>
      <vt:lpstr>Wingdings</vt:lpstr>
      <vt:lpstr>Office Theme</vt:lpstr>
      <vt:lpstr>PowerPoint Presentation</vt:lpstr>
      <vt:lpstr>День 2: Подведение итогов первого дня  </vt:lpstr>
      <vt:lpstr>NSCA 2.0 — информация для партнеров</vt:lpstr>
      <vt:lpstr>Задачи обучения</vt:lpstr>
      <vt:lpstr>Повестка дня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8</cp:revision>
  <dcterms:created xsi:type="dcterms:W3CDTF">2018-05-01T03:48:43Z</dcterms:created>
  <dcterms:modified xsi:type="dcterms:W3CDTF">2022-08-08T11:28:34Z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